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8" r:id="rId10"/>
    <p:sldId id="267" r:id="rId11"/>
    <p:sldId id="266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324" autoAdjust="0"/>
    <p:restoredTop sz="94660"/>
  </p:normalViewPr>
  <p:slideViewPr>
    <p:cSldViewPr snapToGrid="0">
      <p:cViewPr varScale="1">
        <p:scale>
          <a:sx n="44" d="100"/>
          <a:sy n="44" d="100"/>
        </p:scale>
        <p:origin x="86" y="8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36E495-EEE0-9EB1-FBD5-EDE96B7C8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24E1F7-44EE-1713-5B6E-E08912C51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48B079-6E2F-0DD7-63A5-0C64A5EF9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6B6F77-DCBD-5DF5-821F-4FB1D1994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E57A00-CF7C-22B7-9D2B-5F868945F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818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8851B0-B1E3-71F0-1656-2D3C8955C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CD35CD-98F9-C485-FC48-4112FF1362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0FFDEF-EE1A-87DC-4A30-777A15E9E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A5A9E9-AE70-362D-D6FA-210FF23CF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3D19C5-F1F5-12E6-C626-A8B37D3F7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9066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4F7D64-940C-24F2-5682-3354A25E2E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1DDADB-C3F0-7251-CB73-6C55AF7E8C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C7862A-D7EC-D9A7-93EE-BDA7EFE15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3196DB-0C92-C838-D7EA-8DC0B405E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B4B5E8-CCA6-F516-1E9F-FA77519F1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7049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B5B9E5-35A8-38CF-D790-0AC5E972D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ACA6B5-42CB-EA11-04B9-7789C3140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6D2773-C3D7-8F45-5985-FA140D92B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A990A2-B055-467E-1FB7-316D0CA4A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411177-8816-6CF7-2272-8819F808F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86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DF8BF2-FDB3-74B4-B1FF-14DCD928A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442C2D-AEF5-9B40-81AB-6617BD62D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48825C-DDBC-683B-C805-E88CF7FD6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59DC38-5620-8B85-D922-A333D3692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A80239-9C99-AF9A-877C-657B797A6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414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B8A976-671D-03D4-C794-913518354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D94349-E26A-F57C-47DF-49E5382564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A8D3D6-A4C7-25C7-4AA7-BA68634287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81A93E-45A8-6425-DE0D-D247C8259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FC63BA-F097-3B8A-4200-5416B335E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360D87-0EEF-5D49-DC42-77F34C512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249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0D91C1-8829-3B0D-0084-AF87E539D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A66AA7-734E-0596-8DE0-248586C2C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9B7241-2586-E048-66DF-B9015D415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15A4B49-379E-2833-5EEA-09DC88037B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7BEB44-ABBB-0E25-A252-120E82DDD2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2739715-43BB-99DC-FF11-160C934FD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41D1703-F718-5448-46E4-C5667B67A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7D9959-62E4-0A66-D917-08F60EEE5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729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9A579E-6C40-D061-6256-2F69112B0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974FD26-4956-4B84-663B-82EC224A9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1F31EA-2D2D-9C33-328D-EC878476A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9FCFA4-55AB-05D5-9461-B5CF5B41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888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756122-4FA6-E29E-C32B-9C2C4A65A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DF24D9A-356B-A80D-56BF-69966572E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FA76AC4-174C-FDDF-102F-019D3F067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002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4033E8-BF34-543C-B29C-90B4262B4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AFFB5D-6A8E-15E7-EC68-F76BF83C2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A2D096-F07D-D3D1-1B07-A047DFFBB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AB4C3D-AA51-2125-29C8-74229C778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0BAA61-9272-1856-8844-1F6B87A5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FD5CF7-DE5A-1373-7CA8-90993BF39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674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AE482E-8051-A2EC-56CF-ABD32624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1DF76E-CFC3-10DE-8A9F-349BBDB1F2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E6A711-F8C8-6FD4-9992-9E274C459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ACA5DE-6A76-0426-2C91-4BF6D4A32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E68A2C-E203-39A2-11BB-D0FD891D5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1927D8-D8FD-5ED5-B142-10815F598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818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CAEB526-3131-28F0-CEC1-8F8B71E32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DF5532-B915-61BE-0541-568B28E21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FBBB1F-457A-F5FB-5954-D492C4BB5C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AD48D-FAB9-44BD-8E68-F62ED02A8892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C07C84-A8B0-258B-8737-F5EC5A9F0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CF5B57-142B-2214-BC1E-A8C8AC2993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DA5F0-DA5E-4E5C-A153-88A56E9DF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078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ibertron.com/portfolio-items/ema-mod-7v2000t-2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2">
            <a:extLst>
              <a:ext uri="{FF2B5EF4-FFF2-40B4-BE49-F238E27FC236}">
                <a16:creationId xmlns:a16="http://schemas.microsoft.com/office/drawing/2014/main" id="{BF76F126-0A4F-46B8-9B2B-8C3F765120EB}"/>
              </a:ext>
            </a:extLst>
          </p:cNvPr>
          <p:cNvSpPr>
            <a:spLocks noGrp="1"/>
          </p:cNvSpPr>
          <p:nvPr/>
        </p:nvSpPr>
        <p:spPr>
          <a:xfrm>
            <a:off x="7194369" y="5471983"/>
            <a:ext cx="3659776" cy="959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b="1" dirty="0">
                <a:solidFill>
                  <a:srgbClr val="002C62"/>
                </a:solidFill>
              </a:rPr>
              <a:t>홍익대학교 컴퓨터공학과</a:t>
            </a:r>
            <a:endParaRPr lang="en-US" altLang="ko-KR" b="1" dirty="0">
              <a:solidFill>
                <a:srgbClr val="002C62"/>
              </a:solidFill>
            </a:endParaRPr>
          </a:p>
          <a:p>
            <a:pPr algn="l"/>
            <a:r>
              <a:rPr lang="en-US" altLang="ko-KR" b="1" dirty="0">
                <a:solidFill>
                  <a:srgbClr val="002C62"/>
                </a:solidFill>
              </a:rPr>
              <a:t>C135283</a:t>
            </a:r>
            <a:r>
              <a:rPr lang="ko-KR" altLang="en-US" b="1" dirty="0">
                <a:solidFill>
                  <a:srgbClr val="002C62"/>
                </a:solidFill>
              </a:rPr>
              <a:t> 이수현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A13F9BE-5F3C-4D5A-BFBB-DE9EB00A9D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89" y="426257"/>
            <a:ext cx="925285" cy="93158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A5E8C29-A238-4DD7-B7C5-335AFB9E0EF2}"/>
              </a:ext>
            </a:extLst>
          </p:cNvPr>
          <p:cNvSpPr/>
          <p:nvPr/>
        </p:nvSpPr>
        <p:spPr>
          <a:xfrm flipH="1">
            <a:off x="7106196" y="5448056"/>
            <a:ext cx="45719" cy="959758"/>
          </a:xfrm>
          <a:prstGeom prst="rect">
            <a:avLst/>
          </a:prstGeom>
          <a:solidFill>
            <a:srgbClr val="002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C45586EF-81E0-4B12-8A46-641BCC367D02}"/>
              </a:ext>
            </a:extLst>
          </p:cNvPr>
          <p:cNvSpPr txBox="1">
            <a:spLocks/>
          </p:cNvSpPr>
          <p:nvPr/>
        </p:nvSpPr>
        <p:spPr>
          <a:xfrm>
            <a:off x="176711" y="2029207"/>
            <a:ext cx="3659776" cy="40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600" b="1" dirty="0">
                <a:solidFill>
                  <a:srgbClr val="002C62"/>
                </a:solidFill>
              </a:rPr>
              <a:t>2024</a:t>
            </a:r>
            <a:r>
              <a:rPr lang="ko-KR" altLang="en-US" sz="1600" b="1" dirty="0">
                <a:solidFill>
                  <a:srgbClr val="002C62"/>
                </a:solidFill>
              </a:rPr>
              <a:t>년 </a:t>
            </a:r>
            <a:r>
              <a:rPr lang="en-US" altLang="ko-KR" sz="1600" b="1" dirty="0">
                <a:solidFill>
                  <a:srgbClr val="002C62"/>
                </a:solidFill>
              </a:rPr>
              <a:t>1</a:t>
            </a:r>
            <a:r>
              <a:rPr lang="ko-KR" altLang="en-US" sz="1600" b="1" dirty="0">
                <a:solidFill>
                  <a:srgbClr val="002C62"/>
                </a:solidFill>
              </a:rPr>
              <a:t>월 </a:t>
            </a:r>
            <a:r>
              <a:rPr lang="en-US" altLang="ko-KR" sz="1600" b="1" dirty="0">
                <a:solidFill>
                  <a:srgbClr val="002C62"/>
                </a:solidFill>
              </a:rPr>
              <a:t>22</a:t>
            </a:r>
            <a:r>
              <a:rPr lang="ko-KR" altLang="en-US" sz="1600" b="1" dirty="0">
                <a:solidFill>
                  <a:srgbClr val="002C62"/>
                </a:solidFill>
              </a:rPr>
              <a:t>일</a:t>
            </a:r>
            <a:endParaRPr lang="en-US" altLang="ko-KR" sz="1600" b="1" dirty="0">
              <a:solidFill>
                <a:srgbClr val="002C62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5500BC8-BD81-46C1-9DB9-8BCC851C5446}"/>
              </a:ext>
            </a:extLst>
          </p:cNvPr>
          <p:cNvSpPr/>
          <p:nvPr/>
        </p:nvSpPr>
        <p:spPr>
          <a:xfrm>
            <a:off x="0" y="2409371"/>
            <a:ext cx="12192000" cy="2039257"/>
          </a:xfrm>
          <a:prstGeom prst="rect">
            <a:avLst/>
          </a:prstGeom>
          <a:solidFill>
            <a:srgbClr val="002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AEB04FD9-6A59-4C4E-B0B6-829FC2BFF5E2}"/>
              </a:ext>
            </a:extLst>
          </p:cNvPr>
          <p:cNvSpPr>
            <a:spLocks noGrp="1"/>
          </p:cNvSpPr>
          <p:nvPr/>
        </p:nvSpPr>
        <p:spPr>
          <a:xfrm>
            <a:off x="2534196" y="2653987"/>
            <a:ext cx="9144000" cy="16045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ko-KR" altLang="en-US" sz="4400" dirty="0"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01FE756-8716-A14A-1745-D7D50E1E1F21}"/>
              </a:ext>
            </a:extLst>
          </p:cNvPr>
          <p:cNvSpPr>
            <a:spLocks noGrp="1"/>
          </p:cNvSpPr>
          <p:nvPr/>
        </p:nvSpPr>
        <p:spPr>
          <a:xfrm>
            <a:off x="1524000" y="2898662"/>
            <a:ext cx="9144000" cy="10606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dirty="0">
                <a:solidFill>
                  <a:schemeClr val="bg1"/>
                </a:solidFill>
              </a:rPr>
              <a:t>Scalar Lab Seminar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066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0019F36E-00DE-EAA7-5DEF-DD4AEBF952F0}"/>
              </a:ext>
            </a:extLst>
          </p:cNvPr>
          <p:cNvSpPr txBox="1">
            <a:spLocks/>
          </p:cNvSpPr>
          <p:nvPr/>
        </p:nvSpPr>
        <p:spPr>
          <a:xfrm>
            <a:off x="273377" y="301657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3200" dirty="0"/>
              <a:t>FPGA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5902418-6F5D-729F-12BF-F8FA4B48D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355" y="2030500"/>
            <a:ext cx="4662072" cy="364118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3E43BF0-D10F-3EB1-51BB-1BBD08A0C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8854" y="1996472"/>
            <a:ext cx="5198039" cy="367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786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0019F36E-00DE-EAA7-5DEF-DD4AEBF952F0}"/>
              </a:ext>
            </a:extLst>
          </p:cNvPr>
          <p:cNvSpPr txBox="1">
            <a:spLocks/>
          </p:cNvSpPr>
          <p:nvPr/>
        </p:nvSpPr>
        <p:spPr>
          <a:xfrm>
            <a:off x="273377" y="301657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3200" dirty="0"/>
              <a:t>FPGA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A1762C-0C7C-F34D-25DA-9FA3992DB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540" y="1596230"/>
            <a:ext cx="4519052" cy="36655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BD75439-5543-A7BC-D6AE-3B2D9E547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410" y="1969643"/>
            <a:ext cx="4290432" cy="32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545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12A79F6-59DB-0F5A-D282-91B73EAFCE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38"/>
          <a:stretch/>
        </p:blipFill>
        <p:spPr>
          <a:xfrm>
            <a:off x="6096000" y="1079059"/>
            <a:ext cx="4433740" cy="2530164"/>
          </a:xfrm>
          <a:prstGeom prst="rect">
            <a:avLst/>
          </a:prstGeom>
        </p:spPr>
      </p:pic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0019F36E-00DE-EAA7-5DEF-DD4AEBF952F0}"/>
              </a:ext>
            </a:extLst>
          </p:cNvPr>
          <p:cNvSpPr txBox="1">
            <a:spLocks/>
          </p:cNvSpPr>
          <p:nvPr/>
        </p:nvSpPr>
        <p:spPr>
          <a:xfrm>
            <a:off x="744717" y="46914"/>
            <a:ext cx="7078483" cy="84841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/>
              <a:t>책</a:t>
            </a:r>
            <a:r>
              <a:rPr lang="en-US" altLang="ko-KR" sz="2000" dirty="0"/>
              <a:t>: </a:t>
            </a:r>
            <a:r>
              <a:rPr lang="en-US" altLang="ko-KR" sz="2000" dirty="0" err="1"/>
              <a:t>Vivado</a:t>
            </a:r>
            <a:r>
              <a:rPr lang="en-US" altLang="ko-KR" sz="2000" dirty="0"/>
              <a:t> </a:t>
            </a:r>
            <a:r>
              <a:rPr lang="ko-KR" altLang="en-US" sz="2000" dirty="0"/>
              <a:t>환경하에서 </a:t>
            </a:r>
            <a:r>
              <a:rPr lang="en-US" altLang="ko-KR" sz="2000" dirty="0"/>
              <a:t>Verilog</a:t>
            </a:r>
            <a:r>
              <a:rPr lang="ko-KR" altLang="en-US" sz="2000" dirty="0"/>
              <a:t>를 이용한 </a:t>
            </a:r>
            <a:r>
              <a:rPr lang="en-US" altLang="ko-KR" sz="2000" dirty="0"/>
              <a:t>FPGA </a:t>
            </a:r>
            <a:r>
              <a:rPr lang="ko-KR" altLang="en-US" sz="2000" dirty="0"/>
              <a:t>설계 및 실습</a:t>
            </a:r>
            <a:endParaRPr kumimoji="1" lang="en-US" altLang="ko-KR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7BB609-5458-649D-F53F-601930D4E293}"/>
              </a:ext>
            </a:extLst>
          </p:cNvPr>
          <p:cNvSpPr txBox="1"/>
          <p:nvPr/>
        </p:nvSpPr>
        <p:spPr>
          <a:xfrm>
            <a:off x="744717" y="653892"/>
            <a:ext cx="6103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b="0" i="0" u="none" strike="noStrike" dirty="0">
                <a:solidFill>
                  <a:srgbClr val="1A0DAB"/>
                </a:solidFill>
                <a:effectLst/>
                <a:latin typeface="Apple SD Gothic Neo"/>
                <a:hlinkClick r:id="rId3"/>
              </a:rPr>
              <a:t>FPGA Starter Kit 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A80EF7-F171-1614-1AA3-6A22DE28A1A0}"/>
              </a:ext>
            </a:extLst>
          </p:cNvPr>
          <p:cNvSpPr txBox="1"/>
          <p:nvPr/>
        </p:nvSpPr>
        <p:spPr>
          <a:xfrm>
            <a:off x="744717" y="1520454"/>
            <a:ext cx="84181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프로젝트 생성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소스 코드의 입력 및 설계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소스 코드의 시뮬레이션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소스 코드의 합성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Constraints </a:t>
            </a:r>
            <a:r>
              <a:rPr lang="ko-KR" altLang="en-US" dirty="0"/>
              <a:t>파일 생성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/>
              <a:t>6.  Bit </a:t>
            </a:r>
            <a:r>
              <a:rPr lang="ko-KR" altLang="en-US" dirty="0"/>
              <a:t>파일 생성 및 프로그램 </a:t>
            </a: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03A8CD4-9851-5FEE-3BB4-538F51A00F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294" t="693"/>
          <a:stretch/>
        </p:blipFill>
        <p:spPr>
          <a:xfrm>
            <a:off x="6112499" y="3792956"/>
            <a:ext cx="4433740" cy="2580667"/>
          </a:xfrm>
          <a:prstGeom prst="rect">
            <a:avLst/>
          </a:prstGeom>
        </p:spPr>
      </p:pic>
      <p:pic>
        <p:nvPicPr>
          <p:cNvPr id="2052" name="Picture 4" descr="전자계산기조직응용기사] 필수! 반가산기와 전가산기">
            <a:extLst>
              <a:ext uri="{FF2B5EF4-FFF2-40B4-BE49-F238E27FC236}">
                <a16:creationId xmlns:a16="http://schemas.microsoft.com/office/drawing/2014/main" id="{07A87AFA-6FF1-3442-5844-5FFA2AB9D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122" y="4936774"/>
            <a:ext cx="2919511" cy="138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264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6EE53B-3851-398A-DFAF-27C47B38A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3DF187-F7DA-169C-A67A-19C10CD16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Rowhammer</a:t>
            </a:r>
            <a:r>
              <a:rPr lang="en-US" altLang="ko-KR" dirty="0"/>
              <a:t> </a:t>
            </a:r>
            <a:r>
              <a:rPr lang="ko-KR" altLang="en-US" dirty="0"/>
              <a:t>시각화 수정</a:t>
            </a:r>
            <a:endParaRPr lang="en-US" altLang="ko-KR" dirty="0"/>
          </a:p>
          <a:p>
            <a:r>
              <a:rPr lang="en-US" altLang="ko-KR" dirty="0"/>
              <a:t>FPGA</a:t>
            </a:r>
            <a:r>
              <a:rPr lang="ko-KR" altLang="en-US" dirty="0"/>
              <a:t>와 실습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91360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C3DDB4C1-C707-089F-2580-6CA87F593C8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2000" dirty="0" err="1"/>
              <a:t>Rowhammer</a:t>
            </a:r>
            <a:r>
              <a:rPr kumimoji="1" lang="en-US" altLang="ko-KR" sz="2000" dirty="0"/>
              <a:t> Update(Chips Visualization</a:t>
            </a:r>
            <a:r>
              <a:rPr kumimoji="1" lang="en-US" altLang="ko-KR" sz="2000" dirty="0">
                <a:sym typeface="Wingdings" panose="05000000000000000000" pitchFamily="2" charset="2"/>
              </a:rPr>
              <a:t>)</a:t>
            </a:r>
            <a:endParaRPr kumimoji="1" lang="en-US" altLang="ko-KR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68F90B5-4CEB-AFDB-2114-BDC121D93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06" y="708660"/>
            <a:ext cx="10655388" cy="5566410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BA81F730-5E11-F81E-5723-D16749609EB5}"/>
              </a:ext>
            </a:extLst>
          </p:cNvPr>
          <p:cNvSpPr txBox="1">
            <a:spLocks/>
          </p:cNvSpPr>
          <p:nvPr/>
        </p:nvSpPr>
        <p:spPr>
          <a:xfrm>
            <a:off x="768306" y="575561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2000" dirty="0"/>
              <a:t>Before</a:t>
            </a:r>
          </a:p>
        </p:txBody>
      </p:sp>
    </p:spTree>
    <p:extLst>
      <p:ext uri="{BB962C8B-B14F-4D97-AF65-F5344CB8AC3E}">
        <p14:creationId xmlns:p14="http://schemas.microsoft.com/office/powerpoint/2010/main" val="3563889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B30DCCB-8D19-F2EB-2DC3-FC4E1DB5308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2000" dirty="0" err="1"/>
              <a:t>Rowhammer</a:t>
            </a:r>
            <a:r>
              <a:rPr kumimoji="1" lang="en-US" altLang="ko-KR" sz="2000" dirty="0"/>
              <a:t> Update(Chips Visualization</a:t>
            </a:r>
            <a:r>
              <a:rPr kumimoji="1" lang="en-US" altLang="ko-KR" sz="2000" dirty="0">
                <a:sym typeface="Wingdings" panose="05000000000000000000" pitchFamily="2" charset="2"/>
              </a:rPr>
              <a:t>)</a:t>
            </a:r>
            <a:endParaRPr kumimoji="1" lang="en-US" altLang="ko-KR" sz="2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AF8E8B-296A-C887-938E-186F51178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263" y="1367391"/>
            <a:ext cx="5879473" cy="449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0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0075556C-6297-1FBF-40C8-665A5ECB889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2000" dirty="0" err="1"/>
              <a:t>Rowhammer</a:t>
            </a:r>
            <a:r>
              <a:rPr kumimoji="1" lang="en-US" altLang="ko-KR" sz="2000" dirty="0"/>
              <a:t> Update(Chips Visualization</a:t>
            </a:r>
            <a:r>
              <a:rPr kumimoji="1" lang="en-US" altLang="ko-KR" sz="2000" dirty="0">
                <a:sym typeface="Wingdings" panose="05000000000000000000" pitchFamily="2" charset="2"/>
              </a:rPr>
              <a:t>)</a:t>
            </a:r>
            <a:endParaRPr kumimoji="1" lang="en-US" altLang="ko-KR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FC64C2-E20D-2B6B-B641-90E52E0BC8A2}"/>
              </a:ext>
            </a:extLst>
          </p:cNvPr>
          <p:cNvSpPr txBox="1"/>
          <p:nvPr/>
        </p:nvSpPr>
        <p:spPr>
          <a:xfrm>
            <a:off x="691896" y="1498591"/>
            <a:ext cx="108082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python rowhammer_read_write.py --</a:t>
            </a:r>
            <a:r>
              <a:rPr lang="en-US" altLang="ko-KR" dirty="0" err="1"/>
              <a:t>nrows</a:t>
            </a:r>
            <a:r>
              <a:rPr lang="en-US" altLang="ko-KR" dirty="0"/>
              <a:t> 10 --start-row 0 --</a:t>
            </a:r>
            <a:r>
              <a:rPr lang="en-US" altLang="ko-KR" dirty="0" err="1"/>
              <a:t>read_count</a:t>
            </a:r>
            <a:r>
              <a:rPr lang="en-US" altLang="ko-KR" dirty="0"/>
              <a:t> 1e6 --pattern 01_in_row --row-pairs const --const-rows-pair 3 5 --no-refresh --verbose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4E78E66-57BF-E085-A9EB-9C0B9BA6B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267" y="4197200"/>
            <a:ext cx="3340191" cy="164171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5EDE078-EE43-3470-F793-44E3E3025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731" y="4197200"/>
            <a:ext cx="3340191" cy="159150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BC0FB83-4ECF-E042-3165-FE833F9FB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9196" y="4197200"/>
            <a:ext cx="3340191" cy="72916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18C935D-21B2-408F-BD93-3A7B3353FE8C}"/>
              </a:ext>
            </a:extLst>
          </p:cNvPr>
          <p:cNvSpPr txBox="1"/>
          <p:nvPr/>
        </p:nvSpPr>
        <p:spPr>
          <a:xfrm>
            <a:off x="1816233" y="3683625"/>
            <a:ext cx="1836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Row 2: n = 12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BC8558-7864-F602-BA05-64A878E80E38}"/>
              </a:ext>
            </a:extLst>
          </p:cNvPr>
          <p:cNvSpPr txBox="1"/>
          <p:nvPr/>
        </p:nvSpPr>
        <p:spPr>
          <a:xfrm>
            <a:off x="5587556" y="3683625"/>
            <a:ext cx="151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Row 4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AC0F91-4A0B-CE3D-BC43-0868885AA3D4}"/>
              </a:ext>
            </a:extLst>
          </p:cNvPr>
          <p:cNvSpPr txBox="1"/>
          <p:nvPr/>
        </p:nvSpPr>
        <p:spPr>
          <a:xfrm>
            <a:off x="8862597" y="3683625"/>
            <a:ext cx="2069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Row 6: n = 5</a:t>
            </a:r>
            <a:endParaRPr lang="ko-KR" altLang="en-US" dirty="0"/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DCE699F3-7B59-CD2F-52FD-9FDE9F5BB398}"/>
              </a:ext>
            </a:extLst>
          </p:cNvPr>
          <p:cNvSpPr txBox="1">
            <a:spLocks/>
          </p:cNvSpPr>
          <p:nvPr/>
        </p:nvSpPr>
        <p:spPr>
          <a:xfrm>
            <a:off x="691896" y="905123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2000" dirty="0"/>
              <a:t>&lt;Attack Command&gt;</a:t>
            </a:r>
          </a:p>
        </p:txBody>
      </p:sp>
    </p:spTree>
    <p:extLst>
      <p:ext uri="{BB962C8B-B14F-4D97-AF65-F5344CB8AC3E}">
        <p14:creationId xmlns:p14="http://schemas.microsoft.com/office/powerpoint/2010/main" val="4147304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0019F36E-00DE-EAA7-5DEF-DD4AEBF952F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2000" dirty="0" err="1"/>
              <a:t>Rowhammer</a:t>
            </a:r>
            <a:r>
              <a:rPr kumimoji="1" lang="en-US" altLang="ko-KR" sz="2000" dirty="0"/>
              <a:t> Update(Chips Visualization</a:t>
            </a:r>
            <a:r>
              <a:rPr kumimoji="1" lang="en-US" altLang="ko-KR" sz="2000" dirty="0">
                <a:sym typeface="Wingdings" panose="05000000000000000000" pitchFamily="2" charset="2"/>
              </a:rPr>
              <a:t>)</a:t>
            </a:r>
            <a:endParaRPr kumimoji="1" lang="en-US" altLang="ko-KR" sz="20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D80F1E7B-4E4D-F1F0-07E1-7C890B2CFC60}"/>
              </a:ext>
            </a:extLst>
          </p:cNvPr>
          <p:cNvSpPr txBox="1">
            <a:spLocks/>
          </p:cNvSpPr>
          <p:nvPr/>
        </p:nvSpPr>
        <p:spPr>
          <a:xfrm>
            <a:off x="768306" y="575561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2000" dirty="0"/>
              <a:t>After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5CC3AFE-CAE7-76D1-2722-74A5D30A7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181" y="622363"/>
            <a:ext cx="6235637" cy="623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126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0019F36E-00DE-EAA7-5DEF-DD4AEBF952F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2000" dirty="0" err="1"/>
              <a:t>Rowhammer</a:t>
            </a:r>
            <a:r>
              <a:rPr kumimoji="1" lang="en-US" altLang="ko-KR" sz="2000" dirty="0"/>
              <a:t> Update(Chips Visualization</a:t>
            </a:r>
            <a:r>
              <a:rPr kumimoji="1" lang="en-US" altLang="ko-KR" sz="2000" dirty="0">
                <a:sym typeface="Wingdings" panose="05000000000000000000" pitchFamily="2" charset="2"/>
              </a:rPr>
              <a:t>)</a:t>
            </a:r>
            <a:endParaRPr kumimoji="1" lang="en-US" altLang="ko-KR" sz="2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77337C6-D20A-FFB0-18E6-4B0B3D075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1148"/>
            <a:ext cx="12025402" cy="56240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4DECE5-7D58-92E8-3B36-D5631E4C5940}"/>
              </a:ext>
            </a:extLst>
          </p:cNvPr>
          <p:cNvSpPr txBox="1"/>
          <p:nvPr/>
        </p:nvSpPr>
        <p:spPr>
          <a:xfrm>
            <a:off x="4369981" y="6345195"/>
            <a:ext cx="5178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Row 2: n = 12, 	Row 6: n= 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583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0019F36E-00DE-EAA7-5DEF-DD4AEBF952F0}"/>
              </a:ext>
            </a:extLst>
          </p:cNvPr>
          <p:cNvSpPr txBox="1">
            <a:spLocks/>
          </p:cNvSpPr>
          <p:nvPr/>
        </p:nvSpPr>
        <p:spPr>
          <a:xfrm>
            <a:off x="273377" y="301657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3200" dirty="0"/>
              <a:t>FPGA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79CF45-2F30-805D-7017-60A69FE5E2A4}"/>
              </a:ext>
            </a:extLst>
          </p:cNvPr>
          <p:cNvSpPr txBox="1"/>
          <p:nvPr/>
        </p:nvSpPr>
        <p:spPr>
          <a:xfrm>
            <a:off x="593889" y="1282045"/>
            <a:ext cx="9785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Field Programmable Gate Arrays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설계 가능 논리 소자와 프로그래밍이 가능한 내부 회로가 포함된 반도체 소자</a:t>
            </a:r>
            <a:endParaRPr lang="en-US" altLang="ko-KR" dirty="0"/>
          </a:p>
          <a:p>
            <a:r>
              <a:rPr lang="en-US" altLang="ko-KR" dirty="0"/>
              <a:t>ex) ZCU104 board for</a:t>
            </a:r>
            <a:r>
              <a:rPr lang="ko-KR" altLang="en-US" dirty="0"/>
              <a:t> </a:t>
            </a:r>
            <a:r>
              <a:rPr lang="en-US" altLang="ko-KR" dirty="0"/>
              <a:t>testing DDR4 SO-DIMM modules.</a:t>
            </a:r>
            <a:endParaRPr lang="ko-KR" altLang="en-US" dirty="0"/>
          </a:p>
        </p:txBody>
      </p:sp>
      <p:pic>
        <p:nvPicPr>
          <p:cNvPr id="4098" name="Picture 2" descr="Architecture diagram">
            <a:extLst>
              <a:ext uri="{FF2B5EF4-FFF2-40B4-BE49-F238E27FC236}">
                <a16:creationId xmlns:a16="http://schemas.microsoft.com/office/drawing/2014/main" id="{141FE81C-6468-CD47-3150-33A1D84AF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0" y="2501194"/>
            <a:ext cx="8128000" cy="3662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8664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0019F36E-00DE-EAA7-5DEF-DD4AEBF952F0}"/>
              </a:ext>
            </a:extLst>
          </p:cNvPr>
          <p:cNvSpPr txBox="1">
            <a:spLocks/>
          </p:cNvSpPr>
          <p:nvPr/>
        </p:nvSpPr>
        <p:spPr>
          <a:xfrm>
            <a:off x="273377" y="301657"/>
            <a:ext cx="6235636" cy="57556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kumimoji="1" lang="en-US" altLang="ko-KR" sz="3200" dirty="0"/>
              <a:t>FPGA</a:t>
            </a:r>
          </a:p>
        </p:txBody>
      </p:sp>
      <p:pic>
        <p:nvPicPr>
          <p:cNvPr id="5122" name="Picture 2" descr="FPGA Introduction: Architecture, Applications and Uses – Robocraze">
            <a:extLst>
              <a:ext uri="{FF2B5EF4-FFF2-40B4-BE49-F238E27FC236}">
                <a16:creationId xmlns:a16="http://schemas.microsoft.com/office/drawing/2014/main" id="{FD18C178-2CE3-FCC2-93A9-963EEE245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287" y="2104234"/>
            <a:ext cx="5133975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FPGA for Artificial Intelligence: pros and cons">
            <a:extLst>
              <a:ext uri="{FF2B5EF4-FFF2-40B4-BE49-F238E27FC236}">
                <a16:creationId xmlns:a16="http://schemas.microsoft.com/office/drawing/2014/main" id="{38C96C13-C78F-B8E2-8CB0-FFF6BA7207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1467640"/>
            <a:ext cx="4786313" cy="4551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0925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1525</TotalTime>
  <Words>190</Words>
  <Application>Microsoft Office PowerPoint</Application>
  <PresentationFormat>와이드스크린</PresentationFormat>
  <Paragraphs>40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Apple SD Gothic Neo</vt:lpstr>
      <vt:lpstr>맑은 고딕</vt:lpstr>
      <vt:lpstr>Arial</vt:lpstr>
      <vt:lpstr>Wingdings</vt:lpstr>
      <vt:lpstr>Office 테마</vt:lpstr>
      <vt:lpstr>PowerPoint 프레젠테이션</vt:lpstr>
      <vt:lpstr>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수현 이</dc:creator>
  <cp:lastModifiedBy>수현 이</cp:lastModifiedBy>
  <cp:revision>10</cp:revision>
  <dcterms:created xsi:type="dcterms:W3CDTF">2024-01-20T13:16:05Z</dcterms:created>
  <dcterms:modified xsi:type="dcterms:W3CDTF">2024-01-22T05:50:33Z</dcterms:modified>
</cp:coreProperties>
</file>

<file path=docProps/thumbnail.jpeg>
</file>